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13300" cy="4762500"/>
          </a:xfrm>
          <a:prstGeom prst="rect"/>
          <a:solidFill>
            <a:srgbClr val="0000AA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257800" y="457200"/>
            <a:ext cx="12700" cy="4762500"/>
          </a:xfrm>
          <a:prstGeom prst="rect"/>
          <a:solidFill>
            <a:srgbClr val="AAAAAA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4" name=""/>
          <p:cNvCxnSpPr/>
          <p:nvPr/>
        </p:nvCxnSpPr>
        <p:spPr>
          <a:xfrm>
            <a:off x="1244600" y="762000"/>
            <a:ext cx="0" cy="431799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231900"/>
            <a:ext cx="0" cy="50799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689100"/>
            <a:ext cx="0" cy="508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244600" y="1778000"/>
            <a:ext cx="0" cy="34417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762000"/>
            <a:ext cx="0" cy="15113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895600" y="2476500"/>
            <a:ext cx="0" cy="1778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2895600" y="2857500"/>
            <a:ext cx="0" cy="8255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2895600" y="3886200"/>
            <a:ext cx="0" cy="1028699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2895600" y="5118100"/>
            <a:ext cx="0" cy="101599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4559300" y="762000"/>
            <a:ext cx="0" cy="44577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952500" y="508000"/>
            <a:ext cx="584200" cy="254000"/>
          </a:xfrm>
          <a:prstGeom prst="rect"/>
          <a:solidFill>
            <a:srgbClr val="00AAAA"/>
          </a:solidFill>
          <a:ln w="0">
            <a:noFill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Client</a:t>
            </a:r>
          </a:p>
        </p:txBody>
      </p:sp>
      <p:sp>
        <p:nvSpPr>
          <p:cNvPr id="15" name=""/>
          <p:cNvSpPr/>
          <p:nvPr/>
        </p:nvSpPr>
        <p:spPr>
          <a:xfrm>
            <a:off x="2565400" y="508000"/>
            <a:ext cx="660400" cy="254000"/>
          </a:xfrm>
          <a:prstGeom prst="rect"/>
          <a:solidFill>
            <a:srgbClr val="00AAAA"/>
          </a:solidFill>
          <a:ln w="0">
            <a:noFill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Server</a:t>
            </a:r>
          </a:p>
        </p:txBody>
      </p:sp>
      <p:sp>
        <p:nvSpPr>
          <p:cNvPr id="16" name=""/>
          <p:cNvSpPr/>
          <p:nvPr/>
        </p:nvSpPr>
        <p:spPr>
          <a:xfrm>
            <a:off x="4127500" y="508000"/>
            <a:ext cx="863600" cy="254000"/>
          </a:xfrm>
          <a:prstGeom prst="rect"/>
          <a:solidFill>
            <a:srgbClr val="00AAAA"/>
          </a:solidFill>
          <a:ln w="0">
            <a:noFill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Backend</a:t>
            </a:r>
          </a:p>
        </p:txBody>
      </p:sp>
      <p:sp>
        <p:nvSpPr>
          <p:cNvPr id="17" name=""/>
          <p:cNvSpPr/>
          <p:nvPr/>
        </p:nvSpPr>
        <p:spPr>
          <a:xfrm>
            <a:off x="731342" y="800100"/>
            <a:ext cx="296265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 b="1">
                <a:solidFill>
                  <a:srgbClr val="FFFFFF"/>
                </a:solidFill>
                <a:latin typeface="Nimbus Sans"/>
              </a:rPr>
              <a:t>Hit</a:t>
            </a:r>
          </a:p>
        </p:txBody>
      </p:sp>
      <p:cxnSp>
        <p:nvCxnSpPr>
          <p:cNvPr id="18" name=""/>
          <p:cNvCxnSpPr/>
          <p:nvPr/>
        </p:nvCxnSpPr>
        <p:spPr>
          <a:xfrm>
            <a:off x="622300" y="1041400"/>
            <a:ext cx="6159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713079" y="1212850"/>
            <a:ext cx="1063040" cy="546100"/>
          </a:xfrm>
          <a:prstGeom prst="rect"/>
          <a:solidFill>
            <a:srgbClr val="00AAAA"/>
          </a:solidFill>
          <a:ln w="38100" cmpd="dbl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request</a:t>
            </a:r>
          </a:p>
        </p:txBody>
      </p:sp>
      <p:sp>
        <p:nvSpPr>
          <p:cNvPr id="20" name=""/>
          <p:cNvSpPr/>
          <p:nvPr/>
        </p:nvSpPr>
        <p:spPr>
          <a:xfrm>
            <a:off x="1631416" y="18161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Request</a:t>
            </a:r>
          </a:p>
        </p:txBody>
      </p:sp>
      <p:cxnSp>
        <p:nvCxnSpPr>
          <p:cNvPr id="21" name=""/>
          <p:cNvCxnSpPr/>
          <p:nvPr/>
        </p:nvCxnSpPr>
        <p:spPr>
          <a:xfrm>
            <a:off x="1250950" y="20637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2238502" y="2216150"/>
            <a:ext cx="1314196" cy="317500"/>
          </a:xfrm>
          <a:prstGeom prst="rect"/>
          <a:solidFill>
            <a:srgbClr val="00AAAA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Check cache</a:t>
            </a:r>
          </a:p>
        </p:txBody>
      </p:sp>
      <p:sp>
        <p:nvSpPr>
          <p:cNvPr id="23" name=""/>
          <p:cNvSpPr/>
          <p:nvPr/>
        </p:nvSpPr>
        <p:spPr>
          <a:xfrm>
            <a:off x="2264562" y="2597150"/>
            <a:ext cx="2745587" cy="1879600"/>
          </a:xfrm>
          <a:prstGeom prst="rect"/>
          <a:solidFill>
            <a:srgbClr val="0000AA"/>
          </a:solidFill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sp>
      <p:cxnSp>
        <p:nvCxnSpPr>
          <p:cNvPr id="24" name=""/>
          <p:cNvCxnSpPr/>
          <p:nvPr/>
        </p:nvCxnSpPr>
        <p:spPr>
          <a:xfrm>
            <a:off x="2895600" y="2597150"/>
            <a:ext cx="0" cy="5715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25" name=""/>
          <p:cNvCxnSpPr/>
          <p:nvPr/>
        </p:nvCxnSpPr>
        <p:spPr>
          <a:xfrm>
            <a:off x="2895600" y="2857500"/>
            <a:ext cx="0" cy="78105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26" name=""/>
          <p:cNvCxnSpPr/>
          <p:nvPr/>
        </p:nvCxnSpPr>
        <p:spPr>
          <a:xfrm>
            <a:off x="4559300" y="2597150"/>
            <a:ext cx="0" cy="10414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27" name=""/>
          <p:cNvSpPr/>
          <p:nvPr/>
        </p:nvSpPr>
        <p:spPr>
          <a:xfrm>
            <a:off x="3390468" y="28956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Query</a:t>
            </a:r>
          </a:p>
        </p:txBody>
      </p:sp>
      <p:cxnSp>
        <p:nvCxnSpPr>
          <p:cNvPr id="28" name=""/>
          <p:cNvCxnSpPr/>
          <p:nvPr/>
        </p:nvCxnSpPr>
        <p:spPr>
          <a:xfrm>
            <a:off x="2901950" y="31305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29" name=""/>
          <p:cNvSpPr/>
          <p:nvPr/>
        </p:nvSpPr>
        <p:spPr>
          <a:xfrm>
            <a:off x="3304971" y="32639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Response</a:t>
            </a:r>
          </a:p>
        </p:txBody>
      </p:sp>
      <p:cxnSp>
        <p:nvCxnSpPr>
          <p:cNvPr id="30" name=""/>
          <p:cNvCxnSpPr/>
          <p:nvPr/>
        </p:nvCxnSpPr>
        <p:spPr>
          <a:xfrm flipH="1">
            <a:off x="2901950" y="34988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31" name=""/>
          <p:cNvCxnSpPr/>
          <p:nvPr/>
        </p:nvCxnSpPr>
        <p:spPr>
          <a:xfrm>
            <a:off x="2895600" y="3625850"/>
            <a:ext cx="0" cy="5715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2895600" y="3886200"/>
            <a:ext cx="0" cy="60325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33" name=""/>
          <p:cNvCxnSpPr/>
          <p:nvPr/>
        </p:nvCxnSpPr>
        <p:spPr>
          <a:xfrm>
            <a:off x="4559300" y="3625850"/>
            <a:ext cx="0" cy="863600"/>
          </a:xfrm>
          <a:prstGeom prst="line"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34" name=""/>
          <p:cNvSpPr/>
          <p:nvPr/>
        </p:nvSpPr>
        <p:spPr>
          <a:xfrm>
            <a:off x="2309012" y="3924300"/>
            <a:ext cx="567537" cy="49275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 i="1">
                <a:solidFill>
                  <a:srgbClr val="FFFFFF"/>
                </a:solidFill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 i="1">
                <a:solidFill>
                  <a:srgbClr val="FFFFFF"/>
                </a:solidFill>
                <a:latin typeface="Nimbus Sans"/>
              </a:rPr>
              <a:t>cache</a:t>
            </a:r>
          </a:p>
        </p:txBody>
      </p:sp>
      <p:sp>
        <p:nvSpPr>
          <p:cNvPr id="35" name=""/>
          <p:cNvSpPr/>
          <p:nvPr/>
        </p:nvSpPr>
        <p:spPr>
          <a:xfrm>
            <a:off x="2901950" y="3910330"/>
            <a:ext cx="622300" cy="444500"/>
          </a:xfrm>
          <a:custGeom>
            <a:pathLst>
              <a:path w="622300" h="444500">
                <a:moveTo>
                  <a:pt x="0" y="0"/>
                </a:moveTo>
                <a:cubicBezTo>
                  <a:pt x="343686" y="0"/>
                  <a:pt x="622300" y="99504"/>
                  <a:pt x="622300" y="222250"/>
                </a:cubicBezTo>
                <a:cubicBezTo>
                  <a:pt x="622300" y="344995"/>
                  <a:pt x="343686" y="444500"/>
                  <a:pt x="0" y="4445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FFFFFF"/>
          </a:lnRef>
          <a:fillRef idx="0"/>
          <a:effectRef idx="0"/>
          <a:fontRef idx="none"/>
        </p:style>
      </p:sp>
      <p:cxnSp>
        <p:nvCxnSpPr>
          <p:cNvPr id="36" name=""/>
          <p:cNvCxnSpPr/>
          <p:nvPr/>
        </p:nvCxnSpPr>
        <p:spPr>
          <a:xfrm>
            <a:off x="2264562" y="3625850"/>
            <a:ext cx="2745587" cy="0"/>
          </a:xfrm>
          <a:prstGeom prst="line"/>
          <a:ln w="12700">
            <a:prstDash val="dot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37" name=""/>
          <p:cNvSpPr/>
          <p:nvPr/>
        </p:nvSpPr>
        <p:spPr>
          <a:xfrm>
            <a:off x="2270912" y="26035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00AAAA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8" name=""/>
          <p:cNvSpPr/>
          <p:nvPr/>
        </p:nvSpPr>
        <p:spPr>
          <a:xfrm>
            <a:off x="2270912" y="26035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sp>
      <p:sp>
        <p:nvSpPr>
          <p:cNvPr id="39" name=""/>
          <p:cNvSpPr/>
          <p:nvPr/>
        </p:nvSpPr>
        <p:spPr>
          <a:xfrm>
            <a:off x="2309012" y="26416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solidFill>
                  <a:srgbClr val="FFFFFF"/>
                </a:solidFill>
                <a:latin typeface="Nimbus Sans"/>
              </a:rPr>
              <a:t>Alt#1</a:t>
            </a:r>
          </a:p>
        </p:txBody>
      </p:sp>
      <p:sp>
        <p:nvSpPr>
          <p:cNvPr id="40" name=""/>
          <p:cNvSpPr/>
          <p:nvPr/>
        </p:nvSpPr>
        <p:spPr>
          <a:xfrm>
            <a:off x="2759227" y="2641600"/>
            <a:ext cx="112105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 b="1">
                <a:solidFill>
                  <a:srgbClr val="55FF55"/>
                </a:solidFill>
                <a:latin typeface="Nimbus Sans"/>
              </a:rPr>
              <a:t>cache miss</a:t>
            </a:r>
          </a:p>
        </p:txBody>
      </p:sp>
      <p:sp>
        <p:nvSpPr>
          <p:cNvPr id="41" name=""/>
          <p:cNvSpPr/>
          <p:nvPr/>
        </p:nvSpPr>
        <p:spPr>
          <a:xfrm>
            <a:off x="2270912" y="36322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00AAAA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>
            <a:off x="2270912" y="36322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FFFFFF"/>
          </a:lnRef>
          <a:fillRef idx="0"/>
          <a:effectRef idx="0"/>
          <a:fontRef idx="none"/>
        </p:style>
      </p:sp>
      <p:sp>
        <p:nvSpPr>
          <p:cNvPr id="43" name=""/>
          <p:cNvSpPr/>
          <p:nvPr/>
        </p:nvSpPr>
        <p:spPr>
          <a:xfrm>
            <a:off x="2309012" y="36703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solidFill>
                  <a:srgbClr val="FFFFFF"/>
                </a:solidFill>
                <a:latin typeface="Nimbus Sans"/>
              </a:rPr>
              <a:t>Alt#2</a:t>
            </a:r>
          </a:p>
        </p:txBody>
      </p:sp>
      <p:sp>
        <p:nvSpPr>
          <p:cNvPr id="44" name=""/>
          <p:cNvSpPr/>
          <p:nvPr/>
        </p:nvSpPr>
        <p:spPr>
          <a:xfrm>
            <a:off x="2759227" y="3670300"/>
            <a:ext cx="9062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 b="1">
                <a:solidFill>
                  <a:srgbClr val="55FF55"/>
                </a:solidFill>
                <a:latin typeface="Nimbus Sans"/>
              </a:rPr>
              <a:t>cache hit</a:t>
            </a:r>
          </a:p>
        </p:txBody>
      </p:sp>
      <p:sp>
        <p:nvSpPr>
          <p:cNvPr id="45" name=""/>
          <p:cNvSpPr/>
          <p:nvPr/>
        </p:nvSpPr>
        <p:spPr>
          <a:xfrm>
            <a:off x="1845335" y="45212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Reply</a:t>
            </a:r>
          </a:p>
        </p:txBody>
      </p:sp>
      <p:cxnSp>
        <p:nvCxnSpPr>
          <p:cNvPr id="46" name=""/>
          <p:cNvCxnSpPr/>
          <p:nvPr/>
        </p:nvCxnSpPr>
        <p:spPr>
          <a:xfrm flipH="1">
            <a:off x="1250950" y="47688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sp>
        <p:nvSpPr>
          <p:cNvPr id="47" name=""/>
          <p:cNvSpPr/>
          <p:nvPr/>
        </p:nvSpPr>
        <p:spPr>
          <a:xfrm>
            <a:off x="2477719" y="4902200"/>
            <a:ext cx="7595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solidFill>
                  <a:srgbClr val="FFFFFF"/>
                </a:solidFill>
                <a:latin typeface="Nimbus Sans"/>
              </a:rPr>
              <a:t>All done</a:t>
            </a:r>
          </a:p>
        </p:txBody>
      </p:sp>
      <p:cxnSp>
        <p:nvCxnSpPr>
          <p:cNvPr id="48" name=""/>
          <p:cNvCxnSpPr/>
          <p:nvPr/>
        </p:nvCxnSpPr>
        <p:spPr>
          <a:xfrm>
            <a:off x="685800" y="5016500"/>
            <a:ext cx="1779219" cy="0"/>
          </a:xfrm>
          <a:prstGeom prst="line"/>
          <a:ln w="12700">
            <a:prstDash val="dot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  <p:cxnSp>
        <p:nvCxnSpPr>
          <p:cNvPr id="49" name=""/>
          <p:cNvCxnSpPr/>
          <p:nvPr/>
        </p:nvCxnSpPr>
        <p:spPr>
          <a:xfrm>
            <a:off x="3249980" y="5016500"/>
            <a:ext cx="1779219" cy="0"/>
          </a:xfrm>
          <a:prstGeom prst="line"/>
          <a:ln w="12700">
            <a:prstDash val="dot"/>
          </a:ln>
        </p:spPr>
        <p:style>
          <a:lnRef idx="1">
            <a:srgbClr val="FFFFFF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